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1" r:id="rId4"/>
    <p:sldId id="263" r:id="rId5"/>
    <p:sldId id="264" r:id="rId6"/>
    <p:sldId id="270" r:id="rId7"/>
    <p:sldId id="265" r:id="rId8"/>
    <p:sldId id="266" r:id="rId9"/>
    <p:sldId id="267" r:id="rId10"/>
    <p:sldId id="272" r:id="rId11"/>
    <p:sldId id="268" r:id="rId12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6556992493"/>
          <c:y val="3.01026598186518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4213276.6899999995</c:v>
                </c:pt>
                <c:pt idx="1">
                  <c:v>420572.29000000021</c:v>
                </c:pt>
                <c:pt idx="2">
                  <c:v>34200.71</c:v>
                </c:pt>
                <c:pt idx="3">
                  <c:v>4668049.6899999995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4225693.45</c:v>
                </c:pt>
                <c:pt idx="1">
                  <c:v>421000</c:v>
                </c:pt>
                <c:pt idx="2">
                  <c:v>35393.910000000003</c:v>
                </c:pt>
                <c:pt idx="3">
                  <c:v>4682087.3599999994</c:v>
                </c:pt>
              </c:numCache>
            </c:numRef>
          </c:val>
        </c:ser>
        <c:axId val="52758016"/>
        <c:axId val="52759552"/>
      </c:barChart>
      <c:catAx>
        <c:axId val="527580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52759552"/>
        <c:crosses val="autoZero"/>
        <c:auto val="1"/>
        <c:lblAlgn val="ctr"/>
        <c:lblOffset val="100"/>
      </c:catAx>
      <c:valAx>
        <c:axId val="52759552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52758016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46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8018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20097.73</c:v>
                </c:pt>
                <c:pt idx="1">
                  <c:v>0.68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20000</c:v>
                </c:pt>
                <c:pt idx="1">
                  <c:v>5</c:v>
                </c:pt>
                <c:pt idx="2">
                  <c:v>100</c:v>
                </c:pt>
              </c:numCache>
            </c:numRef>
          </c:val>
        </c:ser>
        <c:axId val="75134848"/>
        <c:axId val="75136384"/>
      </c:barChart>
      <c:catAx>
        <c:axId val="751348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5136384"/>
        <c:crosses val="autoZero"/>
        <c:auto val="1"/>
        <c:lblAlgn val="ctr"/>
        <c:lblOffset val="100"/>
      </c:catAx>
      <c:valAx>
        <c:axId val="75136384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5134848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9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prežek prihodkov 2010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43122.61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0</c:v>
                </c:pt>
              </c:numCache>
            </c:numRef>
          </c:val>
        </c:ser>
        <c:axId val="78757888"/>
        <c:axId val="78759424"/>
      </c:barChart>
      <c:catAx>
        <c:axId val="78757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8759424"/>
        <c:crosses val="autoZero"/>
        <c:auto val="1"/>
        <c:lblAlgn val="ctr"/>
        <c:lblOffset val="100"/>
      </c:catAx>
      <c:valAx>
        <c:axId val="7875942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8757888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0719166956754168"/>
          <c:y val="2.740901837321111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358659.42000000022</c:v>
                </c:pt>
                <c:pt idx="1">
                  <c:v>149188.28</c:v>
                </c:pt>
                <c:pt idx="2">
                  <c:v>259226.33</c:v>
                </c:pt>
                <c:pt idx="3">
                  <c:v>15015.859999999984</c:v>
                </c:pt>
                <c:pt idx="4">
                  <c:v>20688.07</c:v>
                </c:pt>
                <c:pt idx="5">
                  <c:v>25397.75</c:v>
                </c:pt>
                <c:pt idx="6">
                  <c:v>3776602.96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375029.63999999996</c:v>
                </c:pt>
                <c:pt idx="1">
                  <c:v>151026.14000000001</c:v>
                </c:pt>
                <c:pt idx="2">
                  <c:v>275778.13</c:v>
                </c:pt>
                <c:pt idx="3">
                  <c:v>15421.29</c:v>
                </c:pt>
                <c:pt idx="4">
                  <c:v>21246.639999999967</c:v>
                </c:pt>
                <c:pt idx="5">
                  <c:v>35000</c:v>
                </c:pt>
                <c:pt idx="6">
                  <c:v>3788480.52</c:v>
                </c:pt>
              </c:numCache>
            </c:numRef>
          </c:val>
        </c:ser>
        <c:axId val="41351424"/>
        <c:axId val="72959104"/>
      </c:barChart>
      <c:catAx>
        <c:axId val="41351424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72959104"/>
        <c:crosses val="autoZero"/>
        <c:auto val="1"/>
        <c:lblAlgn val="ctr"/>
        <c:lblOffset val="100"/>
      </c:catAx>
      <c:valAx>
        <c:axId val="7295910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1351424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89"/>
          <c:y val="0.93096609552623577"/>
          <c:w val="0.50260715585542659"/>
          <c:h val="6.1826811833811328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List1!$A$2:$A$12</c:f>
              <c:strCache>
                <c:ptCount val="11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  <c:pt idx="10">
                  <c:v>energija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247936.86</c:v>
                </c:pt>
                <c:pt idx="1">
                  <c:v>7754.22</c:v>
                </c:pt>
                <c:pt idx="2">
                  <c:v>6477.5</c:v>
                </c:pt>
                <c:pt idx="3">
                  <c:v>23011.829999999987</c:v>
                </c:pt>
                <c:pt idx="4">
                  <c:v>27938.129999999986</c:v>
                </c:pt>
                <c:pt idx="5">
                  <c:v>14389.230000000007</c:v>
                </c:pt>
                <c:pt idx="6">
                  <c:v>1058.55</c:v>
                </c:pt>
                <c:pt idx="7">
                  <c:v>3337.42</c:v>
                </c:pt>
                <c:pt idx="8">
                  <c:v>4471.3</c:v>
                </c:pt>
                <c:pt idx="9">
                  <c:v>22284.38</c:v>
                </c:pt>
                <c:pt idx="10">
                  <c:v>149188.28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List1!$A$2:$A$12</c:f>
              <c:strCache>
                <c:ptCount val="11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  <c:pt idx="10">
                  <c:v>energija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254631.16</c:v>
                </c:pt>
                <c:pt idx="1">
                  <c:v>7963.58</c:v>
                </c:pt>
                <c:pt idx="2">
                  <c:v>6652.39</c:v>
                </c:pt>
                <c:pt idx="3">
                  <c:v>23633.149999999987</c:v>
                </c:pt>
                <c:pt idx="4">
                  <c:v>28692.460000000014</c:v>
                </c:pt>
                <c:pt idx="5">
                  <c:v>14777.740000000007</c:v>
                </c:pt>
                <c:pt idx="6">
                  <c:v>1087.1299999999999</c:v>
                </c:pt>
                <c:pt idx="7">
                  <c:v>3000</c:v>
                </c:pt>
                <c:pt idx="8">
                  <c:v>4592.03</c:v>
                </c:pt>
                <c:pt idx="9">
                  <c:v>30000</c:v>
                </c:pt>
                <c:pt idx="10">
                  <c:v>151026.14000000001</c:v>
                </c:pt>
              </c:numCache>
            </c:numRef>
          </c:val>
        </c:ser>
        <c:axId val="72996352"/>
        <c:axId val="72997888"/>
      </c:barChart>
      <c:catAx>
        <c:axId val="72996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2997888"/>
        <c:crosses val="autoZero"/>
        <c:auto val="1"/>
        <c:lblAlgn val="ctr"/>
        <c:lblOffset val="100"/>
      </c:catAx>
      <c:valAx>
        <c:axId val="7299788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299635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26503891239762295"/>
          <c:h val="5.3987798467640472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79366.73</c:v>
                </c:pt>
                <c:pt idx="1">
                  <c:v>37545.65</c:v>
                </c:pt>
                <c:pt idx="2">
                  <c:v>9915.51</c:v>
                </c:pt>
                <c:pt idx="3">
                  <c:v>2356.88</c:v>
                </c:pt>
                <c:pt idx="4">
                  <c:v>24964.95</c:v>
                </c:pt>
                <c:pt idx="5">
                  <c:v>16189.16</c:v>
                </c:pt>
                <c:pt idx="6">
                  <c:v>755.91</c:v>
                </c:pt>
                <c:pt idx="7">
                  <c:v>714.25</c:v>
                </c:pt>
                <c:pt idx="8">
                  <c:v>6173.89</c:v>
                </c:pt>
                <c:pt idx="9">
                  <c:v>15044.47</c:v>
                </c:pt>
                <c:pt idx="10">
                  <c:v>12416.220000000005</c:v>
                </c:pt>
                <c:pt idx="11">
                  <c:v>21500.34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80000</c:v>
                </c:pt>
                <c:pt idx="1">
                  <c:v>38559.380000000012</c:v>
                </c:pt>
                <c:pt idx="2">
                  <c:v>10183.230000000005</c:v>
                </c:pt>
                <c:pt idx="3">
                  <c:v>2420.52</c:v>
                </c:pt>
                <c:pt idx="4">
                  <c:v>25639</c:v>
                </c:pt>
                <c:pt idx="5">
                  <c:v>16626.27</c:v>
                </c:pt>
                <c:pt idx="6">
                  <c:v>776.31999999999971</c:v>
                </c:pt>
                <c:pt idx="7">
                  <c:v>733.53</c:v>
                </c:pt>
                <c:pt idx="8">
                  <c:v>6340.59</c:v>
                </c:pt>
                <c:pt idx="9">
                  <c:v>15450.67</c:v>
                </c:pt>
                <c:pt idx="10">
                  <c:v>12751.46</c:v>
                </c:pt>
                <c:pt idx="11">
                  <c:v>22080.85</c:v>
                </c:pt>
              </c:numCache>
            </c:numRef>
          </c:val>
        </c:ser>
        <c:axId val="72940928"/>
        <c:axId val="73143424"/>
      </c:barChart>
      <c:catAx>
        <c:axId val="7294092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3143424"/>
        <c:crosses val="autoZero"/>
        <c:auto val="1"/>
        <c:lblAlgn val="ctr"/>
        <c:lblOffset val="100"/>
      </c:catAx>
      <c:valAx>
        <c:axId val="7314342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2940928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57"/>
          <c:y val="0.8823634767390191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2016.47</c:v>
                </c:pt>
                <c:pt idx="1">
                  <c:v>6040.51</c:v>
                </c:pt>
                <c:pt idx="2">
                  <c:v>2420.8300000000013</c:v>
                </c:pt>
                <c:pt idx="3">
                  <c:v>1492.33</c:v>
                </c:pt>
                <c:pt idx="4">
                  <c:v>3207.36</c:v>
                </c:pt>
                <c:pt idx="5">
                  <c:v>422.90999999999985</c:v>
                </c:pt>
                <c:pt idx="6">
                  <c:v>1455.1</c:v>
                </c:pt>
                <c:pt idx="7">
                  <c:v>953.28000000000031</c:v>
                </c:pt>
                <c:pt idx="8">
                  <c:v>1198.0999999999999</c:v>
                </c:pt>
                <c:pt idx="9">
                  <c:v>7814.81</c:v>
                </c:pt>
                <c:pt idx="10">
                  <c:v>1413.5</c:v>
                </c:pt>
                <c:pt idx="11">
                  <c:v>2763.65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2070.9100000000012</c:v>
                </c:pt>
                <c:pt idx="1">
                  <c:v>5500</c:v>
                </c:pt>
                <c:pt idx="2">
                  <c:v>12500</c:v>
                </c:pt>
                <c:pt idx="3">
                  <c:v>1532.62</c:v>
                </c:pt>
                <c:pt idx="4">
                  <c:v>3293.96</c:v>
                </c:pt>
                <c:pt idx="5">
                  <c:v>434.33</c:v>
                </c:pt>
                <c:pt idx="6">
                  <c:v>1494.3899999999999</c:v>
                </c:pt>
                <c:pt idx="7">
                  <c:v>979.02</c:v>
                </c:pt>
                <c:pt idx="8">
                  <c:v>1230.45</c:v>
                </c:pt>
                <c:pt idx="9">
                  <c:v>8025.81</c:v>
                </c:pt>
                <c:pt idx="10">
                  <c:v>1451.6599999999999</c:v>
                </c:pt>
                <c:pt idx="11">
                  <c:v>2838.27</c:v>
                </c:pt>
              </c:numCache>
            </c:numRef>
          </c:val>
        </c:ser>
        <c:axId val="73198592"/>
        <c:axId val="74785536"/>
      </c:barChart>
      <c:catAx>
        <c:axId val="73198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4785536"/>
        <c:crosses val="autoZero"/>
        <c:auto val="1"/>
        <c:lblAlgn val="ctr"/>
        <c:lblOffset val="100"/>
      </c:catAx>
      <c:valAx>
        <c:axId val="7478553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3198592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0</c:v>
                </c:pt>
                <c:pt idx="1">
                  <c:v>2179.5</c:v>
                </c:pt>
                <c:pt idx="2">
                  <c:v>317.52</c:v>
                </c:pt>
                <c:pt idx="3">
                  <c:v>15015.859999999991</c:v>
                </c:pt>
                <c:pt idx="4">
                  <c:v>19274.57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1078.2</c:v>
                </c:pt>
                <c:pt idx="1">
                  <c:v>2238.3500000000013</c:v>
                </c:pt>
                <c:pt idx="2">
                  <c:v>1000</c:v>
                </c:pt>
                <c:pt idx="3">
                  <c:v>15421.29</c:v>
                </c:pt>
                <c:pt idx="4">
                  <c:v>19794.98000000001</c:v>
                </c:pt>
              </c:numCache>
            </c:numRef>
          </c:val>
        </c:ser>
        <c:axId val="74958720"/>
        <c:axId val="74960256"/>
      </c:barChart>
      <c:catAx>
        <c:axId val="749587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4960256"/>
        <c:crosses val="autoZero"/>
        <c:auto val="1"/>
        <c:lblAlgn val="ctr"/>
        <c:lblOffset val="100"/>
      </c:catAx>
      <c:valAx>
        <c:axId val="7496025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495872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321732</c:v>
                </c:pt>
                <c:pt idx="1">
                  <c:v>25397.75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322700</c:v>
                </c:pt>
                <c:pt idx="1">
                  <c:v>35000</c:v>
                </c:pt>
              </c:numCache>
            </c:numRef>
          </c:val>
        </c:ser>
        <c:axId val="75010048"/>
        <c:axId val="75011584"/>
      </c:barChart>
      <c:catAx>
        <c:axId val="75010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5011584"/>
        <c:crosses val="autoZero"/>
        <c:auto val="1"/>
        <c:lblAlgn val="ctr"/>
        <c:lblOffset val="100"/>
      </c:catAx>
      <c:valAx>
        <c:axId val="75011584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501004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105751.48</c:v>
                </c:pt>
                <c:pt idx="1">
                  <c:v>34758.090000000004</c:v>
                </c:pt>
                <c:pt idx="2">
                  <c:v>251590.03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106000</c:v>
                </c:pt>
                <c:pt idx="1">
                  <c:v>30000</c:v>
                </c:pt>
                <c:pt idx="2">
                  <c:v>252000</c:v>
                </c:pt>
              </c:numCache>
            </c:numRef>
          </c:val>
        </c:ser>
        <c:axId val="75200384"/>
        <c:axId val="75201920"/>
      </c:barChart>
      <c:catAx>
        <c:axId val="75200384"/>
        <c:scaling>
          <c:orientation val="minMax"/>
        </c:scaling>
        <c:axPos val="b"/>
        <c:numFmt formatCode="General" sourceLinked="1"/>
        <c:tickLblPos val="nextTo"/>
        <c:crossAx val="75201920"/>
        <c:crosses val="autoZero"/>
        <c:auto val="1"/>
        <c:lblAlgn val="ctr"/>
        <c:lblOffset val="100"/>
      </c:catAx>
      <c:valAx>
        <c:axId val="75201920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75200384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94"/>
          <c:y val="0.93584357975858523"/>
          <c:w val="0.57159245175715157"/>
          <c:h val="6.4156420241417378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2866454.13</c:v>
                </c:pt>
                <c:pt idx="1">
                  <c:v>54248.57</c:v>
                </c:pt>
                <c:pt idx="2">
                  <c:v>463800.66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2011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2880000</c:v>
                </c:pt>
                <c:pt idx="1">
                  <c:v>54500</c:v>
                </c:pt>
                <c:pt idx="2">
                  <c:v>465980.52</c:v>
                </c:pt>
              </c:numCache>
            </c:numRef>
          </c:val>
        </c:ser>
        <c:axId val="75128832"/>
        <c:axId val="75130368"/>
      </c:barChart>
      <c:catAx>
        <c:axId val="751288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5130368"/>
        <c:crosses val="autoZero"/>
        <c:auto val="1"/>
        <c:lblAlgn val="ctr"/>
        <c:lblOffset val="100"/>
      </c:catAx>
      <c:valAx>
        <c:axId val="7513036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75128832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7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18.02.2011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smtClean="0">
                <a:solidFill>
                  <a:srgbClr val="FF0000"/>
                </a:solidFill>
              </a:rPr>
              <a:t>Plan </a:t>
            </a:r>
            <a:r>
              <a:rPr lang="sl-SI" sz="2700" smtClean="0">
                <a:solidFill>
                  <a:srgbClr val="FF0000"/>
                </a:solidFill>
              </a:rPr>
              <a:t>2011 </a:t>
            </a:r>
            <a:r>
              <a:rPr lang="sl-SI" sz="2700" dirty="0" smtClean="0">
                <a:solidFill>
                  <a:srgbClr val="FF0000"/>
                </a:solidFill>
              </a:rPr>
              <a:t>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2011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71538" y="642918"/>
          <a:ext cx="735811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11560" y="476672"/>
          <a:ext cx="8103844" cy="502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67544" y="47667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11560" y="476672"/>
          <a:ext cx="8286808" cy="557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2011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25.397,75 €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9.670,88 € - nakup osnovnih sredstev iz nakazil MŠŠ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1.606,77 € - nakup osnovnih sredstev iz sredstev za šolski sklad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13.379,74 €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 740,36 € - nakup domofona iz sredstev zavarovalnice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2011 – 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Plan 2011 – 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1062</TotalTime>
  <Words>140</Words>
  <Application>Microsoft Office PowerPoint</Application>
  <PresentationFormat>Diaprojekcija na zaslonu (4:3)</PresentationFormat>
  <Paragraphs>24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2" baseType="lpstr">
      <vt:lpstr>Default Design</vt:lpstr>
      <vt:lpstr> Plan 2011 - PRIHODKI </vt:lpstr>
      <vt:lpstr>Plan 2011 – STROŠKI  </vt:lpstr>
      <vt:lpstr>PLAN 2011 – STROŠKI MATERIALA </vt:lpstr>
      <vt:lpstr>PLAN 2011 – STROŠKI STORITEV   </vt:lpstr>
      <vt:lpstr>Plan 2011 – STROŠKI STORITEV   </vt:lpstr>
      <vt:lpstr>Plan 2011 – STROŠKI STORITEV   </vt:lpstr>
      <vt:lpstr>Plan 2011 – AMORTIZACIJA   </vt:lpstr>
      <vt:lpstr>Plan 2011 – STROŠKI DELA </vt:lpstr>
      <vt:lpstr>Plan 2011 – STROŠKI DELA  </vt:lpstr>
      <vt:lpstr>Plan 2011 - ODHODKI </vt:lpstr>
      <vt:lpstr>Plan 2011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101</cp:revision>
  <dcterms:created xsi:type="dcterms:W3CDTF">2008-02-26T14:04:13Z</dcterms:created>
  <dcterms:modified xsi:type="dcterms:W3CDTF">2011-02-18T07:15:17Z</dcterms:modified>
</cp:coreProperties>
</file>